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260" r:id="rId4"/>
    <p:sldId id="257" r:id="rId5"/>
    <p:sldId id="258" r:id="rId6"/>
    <p:sldId id="265" r:id="rId7"/>
    <p:sldId id="312" r:id="rId8"/>
    <p:sldId id="315" r:id="rId9"/>
    <p:sldId id="266" r:id="rId10"/>
    <p:sldId id="314" r:id="rId11"/>
    <p:sldId id="296" r:id="rId12"/>
    <p:sldId id="268" r:id="rId13"/>
    <p:sldId id="263" r:id="rId14"/>
    <p:sldId id="269" r:id="rId15"/>
    <p:sldId id="283" r:id="rId16"/>
    <p:sldId id="313" r:id="rId17"/>
    <p:sldId id="284" r:id="rId18"/>
    <p:sldId id="285" r:id="rId19"/>
    <p:sldId id="289" r:id="rId20"/>
    <p:sldId id="309" r:id="rId21"/>
    <p:sldId id="286" r:id="rId22"/>
    <p:sldId id="297" r:id="rId23"/>
    <p:sldId id="298" r:id="rId24"/>
    <p:sldId id="299" r:id="rId25"/>
    <p:sldId id="300" r:id="rId26"/>
    <p:sldId id="270" r:id="rId27"/>
    <p:sldId id="288" r:id="rId28"/>
    <p:sldId id="274" r:id="rId29"/>
    <p:sldId id="276" r:id="rId30"/>
    <p:sldId id="271" r:id="rId31"/>
    <p:sldId id="303" r:id="rId32"/>
    <p:sldId id="272" r:id="rId33"/>
    <p:sldId id="277" r:id="rId34"/>
    <p:sldId id="278" r:id="rId35"/>
    <p:sldId id="280" r:id="rId36"/>
    <p:sldId id="273" r:id="rId37"/>
    <p:sldId id="304" r:id="rId38"/>
    <p:sldId id="305" r:id="rId39"/>
    <p:sldId id="264" r:id="rId40"/>
    <p:sldId id="261" r:id="rId41"/>
    <p:sldId id="282" r:id="rId42"/>
    <p:sldId id="281" r:id="rId43"/>
    <p:sldId id="306" r:id="rId44"/>
    <p:sldId id="262" r:id="rId45"/>
    <p:sldId id="310" r:id="rId46"/>
    <p:sldId id="307" r:id="rId47"/>
    <p:sldId id="292" r:id="rId48"/>
    <p:sldId id="293" r:id="rId49"/>
    <p:sldId id="294" r:id="rId50"/>
    <p:sldId id="287" r:id="rId5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8B69036-5971-924E-BB6B-FD2F4AC2BCC1}">
          <p14:sldIdLst>
            <p14:sldId id="256"/>
            <p14:sldId id="259"/>
            <p14:sldId id="260"/>
            <p14:sldId id="257"/>
            <p14:sldId id="258"/>
            <p14:sldId id="265"/>
          </p14:sldIdLst>
        </p14:section>
        <p14:section name="Q1" id="{4BE42A68-021F-EF48-A234-5892095E75E5}">
          <p14:sldIdLst>
            <p14:sldId id="312"/>
            <p14:sldId id="315"/>
            <p14:sldId id="266"/>
          </p14:sldIdLst>
        </p14:section>
        <p14:section name="Q2" id="{C74BF696-57F6-1249-9D08-9E8F43B8452B}">
          <p14:sldIdLst>
            <p14:sldId id="314"/>
            <p14:sldId id="296"/>
          </p14:sldIdLst>
        </p14:section>
        <p14:section name="Q3" id="{6D6E54BF-3655-FF41-B0BF-51D43F6A5076}">
          <p14:sldIdLst>
            <p14:sldId id="268"/>
            <p14:sldId id="263"/>
          </p14:sldIdLst>
        </p14:section>
        <p14:section name="Results" id="{094A7F7C-3AA1-5E4D-BB61-29B2E4B600DA}">
          <p14:sldIdLst>
            <p14:sldId id="269"/>
            <p14:sldId id="283"/>
            <p14:sldId id="313"/>
            <p14:sldId id="284"/>
            <p14:sldId id="285"/>
            <p14:sldId id="289"/>
            <p14:sldId id="309"/>
            <p14:sldId id="286"/>
          </p14:sldIdLst>
        </p14:section>
        <p14:section name="Aux" id="{7705604C-E0D2-BB4B-8A77-520E42A378BC}">
          <p14:sldIdLst/>
        </p14:section>
        <p14:section name="Theory" id="{C8F82E81-8093-4E47-8BC1-EECF8AD52305}">
          <p14:sldIdLst>
            <p14:sldId id="297"/>
            <p14:sldId id="298"/>
            <p14:sldId id="299"/>
            <p14:sldId id="300"/>
            <p14:sldId id="270"/>
            <p14:sldId id="288"/>
            <p14:sldId id="274"/>
            <p14:sldId id="276"/>
          </p14:sldIdLst>
        </p14:section>
        <p14:section name="Design" id="{D2A39E20-0146-BC46-8A6D-08329F343B74}">
          <p14:sldIdLst>
            <p14:sldId id="271"/>
            <p14:sldId id="303"/>
            <p14:sldId id="272"/>
            <p14:sldId id="277"/>
            <p14:sldId id="278"/>
            <p14:sldId id="280"/>
            <p14:sldId id="273"/>
          </p14:sldIdLst>
        </p14:section>
        <p14:section name="Implementation" id="{7B095E41-ADAD-844A-ABD4-CBF45F45BAA0}">
          <p14:sldIdLst>
            <p14:sldId id="304"/>
          </p14:sldIdLst>
        </p14:section>
        <p14:section name="Validation" id="{261218B2-13FA-AF40-8F48-C15616E9172A}">
          <p14:sldIdLst>
            <p14:sldId id="305"/>
            <p14:sldId id="264"/>
            <p14:sldId id="261"/>
            <p14:sldId id="282"/>
            <p14:sldId id="281"/>
          </p14:sldIdLst>
        </p14:section>
        <p14:section name="Data Analysis" id="{B3BA870C-DF94-D74A-8C2D-681C30DAB259}">
          <p14:sldIdLst>
            <p14:sldId id="306"/>
            <p14:sldId id="262"/>
            <p14:sldId id="310"/>
          </p14:sldIdLst>
        </p14:section>
        <p14:section name="Future Work" id="{0C21F089-1063-E349-8559-3CD0B801302D}">
          <p14:sldIdLst>
            <p14:sldId id="307"/>
            <p14:sldId id="292"/>
            <p14:sldId id="293"/>
            <p14:sldId id="294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8"/>
    <p:restoredTop sz="94848"/>
  </p:normalViewPr>
  <p:slideViewPr>
    <p:cSldViewPr snapToGrid="0" snapToObjects="1">
      <p:cViewPr varScale="1">
        <p:scale>
          <a:sx n="200" d="100"/>
          <a:sy n="200" d="100"/>
        </p:scale>
        <p:origin x="720" y="168"/>
      </p:cViewPr>
      <p:guideLst/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30T15:19:51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18842 6580 24575,'25'-4'0,"12"-1"0,-11 1 0,3-1-1093,-3 2 1,2 0 0,1 0 830,1 0 1,0 0 0,1 0 261,2 0 0,2 0 0,1 0-512,-6 1 0,2-1 0,-1 1 0,-1 0 512,3-1 0,-1 1 0,0 0 0,-2 0 0,2-1 0,-1 0 0,-1 1-14,2-1 0,-2 0 0,0 0 14,-1 1 0,0-1 0,0 1-267,8-2 0,-2 1 267,-6 1 0,-2 1 0,-4-1 0,-1 1 766,1 0 0,0 0-766,-1 1 0,0 0 0,0-1 0,2 1 1030,5-1 0,2 1-1030,-6 0 0,1 0 0,8-2 0,2 1 308,-4 0 1,1 0-309,1 0 0,0 0 0,2 0 0,0 0 0,-5 0 0,-1 1 0,-1-2 0,-1 1 30,1 0 0,-1 0-30,-1-1 0,-1 0 0,3 1 0,1-1 0,2 0 0,-1-1 0,-3 0 0,-1 1 0,4-1 0,-1 1 0,-3-1 0,-1 1 0,0 0 0,0 0-43,-2 1 0,0-1 43,-2 1 0,-1 0 265,-1 0 1,0 0-266,2 0 0,0 0 0,-2 0 0,1-1 0,1 1 0,1 0 0,2 0 0,1 0 0,-4 0 0,0 0 0,4 0 0,1 1 0,-4-1 0,1 0 0,0 1 0,0-1 183,6 0 0,0 0-183,-4 0 0,0 0 0,4 0 0,-1 0 0,-1 0 0,-1 0 0,-4 1 0,0-1 333,-1 1 0,-2-1-333,16 1 195,-10 0-195,2 0 0,-2 0 0,5 0 0,-10 0 0,2 0 0,8 0 0,2-1-625,-8 1 1,2 0-1,1 0 625,0 0 0,2 0 0,0 0 0,-1 0 0,5 0 0,0 0 0,0 0 0,-2 1 0,1-1 0,-1 0 0,-1-1 0,3 1 0,-2-2 0,-1 1 0,-3 0 0,0 0 0,-1-1-32,8-1 1,-4 0 31,-11 1 0,-1 1 0,12-3 0,-10 2 0,-10 1 0,-1 0 2609,-3 1-2609,2-1 72,-2 0-72,1 1 0,-2-1 0,0 1 0,-2-1 0,-1 1 0,1-1 0,-3 1 0,1-1 0,0 1 0,1 0 0,3 0 0,1-1 0,1 1 0,2 0 0,2 1 0,5 0 0,10 1 0,7 2 0,-5-2 0,2 0-510,2 1 1,1 0 509,3 0 0,0-1-532,-10 0 1,1-1-1,-2 0 532,7 1 0,-2-1 0,-1 0 0,-1 0-10,-4 0 0,-2 0 10,9-1 0,0 0 0,-3 1 935,-6-1-935,0 0 1676,-7 0-1676,1 0 23,0 1-23,5 0 0,3 1 0,8 1 0,-3 1 0,-9 0 0,0 0 0,2 0 0,0 0 0,2 0 0,1 1-479,6-1 1,0-1 478,-2-1 0,0 0 0,0-1 0,1 1 0,-2-1 0,-1 0 0,-2 0 0,-1 0 0,-4-1 0,0 1 0,1 1 0,-1-1 0,11 0 0,2 1 0,-3-2 0,-3 2 957,-1-2-957,2 1 0,5 0 0,-9-1 0,1 1-447,4-1 0,1 0 447,-1 1 0,1 0 0,4-1 0,0 0 0,-12 1 0,0 0-86,5-1 1,-1 1 85,-4 0 0,-2-1 0,1 1 0,0 0 0,1-1 0,0 1 0,-1 0 0,-1-1 0,-1 1 0,1 0 0,0 0 0,1 0 0,14 1 0,-17-1 0,1 1 0,3 0 0,0-1 0,-2 1 0,1-1-491,11 2 1,4-1 490,-9 0 0,1 0 0,1 1-937,2 0 0,1 0 1,1 0 936,-2-1 0,3 0 0,-1 1 0,0-1 0,-3 1 0,0 0 0,-1 1 0,1-2 0,0 0 0,1 0 0,0 0 0,0 0 0,2 1 0,0 0 0,-1 0 0,-1 0 0,2-1 0,-2 0 0,1 1-410,-5-1 1,1 1 0,0-1 0,-2 1 409,1-1 0,-1 0 0,-1 0-323,10 2 1,-1-1 322,-2-1 0,0 1 0,-1 1 0,-1 0 0,0-2 0,0 1 0,4 2 0,0 0 0,-6-1 0,-1 0 0,-3-1 0,0 1 676,-1 0 0,-1 0-676,8 0 0,-11 0 0,1 0 0,0-1 0,1 0 0,2 1 0,1 0 1009,4 0 1,2 0-1010,-3-1 0,0 1 0,-2-1 0,1 0 0,1 0 0,0 0 0,-3 0 0,0 1 0,2-1 0,1 1 0,5 2 0,0 0 0,-4-1 0,1 1 93,-4-1 0,1 0 1,1 1-94,-3-1 0,1 0 0,-1 1 0,2-1 0,-1 0 0,1 1-86,0 0 1,1-1-1,-2 1 86,7 0 0,-2-1 0,0 1 0,-1 0-155,-1-1 0,-1 0 155,-5-2 0,0 1 0,5 1 0,1 1 0,1-1 0,1 1-155,-1 0 0,1 0 155,-6-2 0,1 1 0,0 0 0,8 2 0,0 0 0,3-1 0,-1 0 0,-9-1 0,-1 1 0,1-1 0,-1 0 0,-1-1 0,1 1 0,-1 0 0,0 0 0,0 0 0,4 0 0,1 1 0,-2 0 0,6 2 0,0-1-181,-3-1 1,1 0-1,1 0 181,-3 1 0,0-1 0,0 0 0,0 1 0,0-1 0,1 0-154,1 1 0,2-1 0,-3 1 154,-5-1 0,-2 0 0,0 0-287,13 2 0,-1 1 287,-2-1 0,-2 1 0,-6 0 0,0 0 257,-2 0 1,0 0-258,2 3 0,1 1 0,-5-2 0,0 0 0,7 5 0,2 1 593,-1-1 0,-1 0-593,-2 1 0,-1 2 0,-5-5 0,0 0 0,-1 1 0,7 8 0,-2 0 0,1 0 0,0 0 0,-8-5 0,0 0 0,-1 0 0,7 5 0,-1 1 0,-1 0 0,0 0 0,2 2 0,-1 0 0,-4-3 0,-1 0 0,5 5 0,-1 1 0,-3-1 0,0 0 0,0 0 0,0 1 0,-6-8 0,0 0 0,0 1 0,1-1 0,-1 0 0,0 0 0,2 1 0,-1 1 0,1 0-252,2 3 0,0 1 0,0-1 252,-2-4 0,0-1 0,0 0 0,3 4 0,0 0 0,0-1 67,5 4 1,-1-1-68,-3-4 0,1 0 140,-2-3 0,-1 0-140,8 8 427,-11-13 1,-1 0-428,11 14 2522,-2 0-2522,-1-2 481,-10-11 1,0 0-482,8 11 121,-9-11 0,0 1-121,1-1 0,-1 0 0,7 16 0,-8-13 0,0 0 0,-2 0 0,-1 0 0,0 1 0,0 0 0,1 4 0,-1 0-217,0 1 1,-1 0 216,1 0 0,-1 1 0,0 3 0,-1 1 0,0-4 0,0 1 0,-2 0 0,0 1 0,0 0-510,0 2 0,-2 1 510,0-4 0,-1 0 0,0-1 0,-2 3 0,0-1 0,-1 0 0,-1 0 0,-1 5 0,-1-1 0,1-3 0,0 0 0,0-1 0,-1 0-86,0-1 1,0-1 85,1-7 0,1-1 0,-2 3 0,0 1 0,1-4 0,-1 1 0,1-1 0,0 2 203,-1 1 1,1-1-204,-6 14 1032,1-3-1032,0-5 185,2-9-185,-1-1 0,1-2 0,-2-1 0,-3 4 0,-2 0 0,1 0 0,-3 2 0,5-4 0,0 1 0,3-4 0,4-3 0,1-1 0,1-2 0,-1 1 0,0 1 0,0-1 0,0-2 0,2-1 0,1-1 0,1-1 0,0 0 0,1 0 0,-1 1 0,1-1 0,-3 0 0,-2 0 0,-8 3 0,-2 0 0,-11 6 0,-1-1 0,-5 1 0,2-1 0,2 0 0,4-2 0,-8 2 0,-4-3 0,14-2 0,-1-1-349,-7 2 1,-1-1 348,4 0 0,1-1 0,-7 3 0,1 1 0,5-2 0,0 0 0,2 0 0,0 0 0,-2 2 0,-1 0 0,4-3 0,-1 1 0,-4 0 0,-2 0 0,7-2 0,-2 0 0,1 0-455,-1 0 1,0 0-1,-1 0 455,0 0 0,-1 1 0,1-1 0,-2 1 0,1-1 0,1 1 0,-5 0 0,1-1 0,-4 1 0,1-1 0,4-1 0,1 0-453,0-2 0,-1 0 453,-4 0 0,0 1 0,-1-1 0,-1 1-589,10 0 1,-1 1 0,-1-1 588,-2 1 0,-1 1 0,0-1 0,3 1 0,2 0 0,-2 0 0,-4 0 0,-2 0 0,1 0 0,3 0 0,1 0 0,-1 0 0,0-1 0,1 0 0,-1 0 0,-3 0 0,-1 0 0,1 0 0,4-1 0,1-1 0,-1 0 0,-4 0 0,0 1 0,0 0-627,5-1 0,0 0 1,-1 0-1,0 0 627,-4-1 0,-2 0 0,0 1 0,-1-1-488,6 1 1,0-1 0,-1 1 0,0-1-1,-1 1 488,1-1 0,-1 1 0,-1-1 0,1 0 0,0 1 0,1 0 0,-7 0 0,2 0 0,0 0 0,-1 1-234,6 0 1,-1 0 0,0 1-1,0-1 1,3 0 233,-9 2 0,2-1 0,1 0 76,3 1 1,2 0 0,0-1-77,2-1 0,2 0 0,0 0 938,-5 0 0,1 0-938,2-1 0,1 0 0,0-1 0,0 1 0,4-1 0,0 1 0,-1-1 0,0 1 0,-6 1 0,-1 0 0,4 0 0,-1 1 760,2 0 1,-1 0-1,-1 0-760,1 0 0,0 0 0,-1 0 0,0 0 0,-1 0 0,0-1 0,-4 1 0,-2-1 0,1-1 140,2 1 0,0-1 1,-1 0-141,-1 0 0,-1 0 0,-1 0 0,6 0 0,0-1 0,-1 1 0,1-1 0,-4 1 0,1 1 0,-1 0-369,1-1 1,-1 0-1,0 0 1,0 0 368,2 0 0,0 0 0,0 0 0,1 0 0,-1 1 0,0 0 0,0 0 0,-1-1 0,-3 0 0,-1 0 0,1-1 0,-1 1 0,3 0 0,0-1 0,1 1 0,-1 0 0,1-1 0,0 1 0,1 0 0,-2-1 0,-3 0 0,-1 0 0,1 0 0,1 0 0,-2 1 0,1 0 0,1 0-420,-1-1 0,-1 0 1,2 0 419,1 0 0,2 1 0,0-1 0,7 0 0,1 0 0,-2-1 0,-1 0 0,-1 0 0,0-1 0,-1 1 0,-1-1 0,0-1 0,-1 1 0,0-1-409,-3 1 0,0 0 0,-2-1 1,0 1 408,4-1 0,0 0 0,-2 0 0,1 1 0,1-1 0,2 2 0,0 0 0,0 1 0,1-1 0,0 1 0,-5-2 0,1 0 0,-1 0 0,1 1-56,0 0 1,-1 1 0,1 1-1,2-1 56,-3-1 0,3 1 0,-1-1 249,2 1 1,0 0 0,-1-1-250,-1 1 0,1-1 0,-1 0 0,4 0 0,0 0 0,-1 0 0,2 0 0,-1 0 0,0 0 0,0 0-34,-8 1 0,1-1 0,-1 1 34,0-1 0,0 1 0,0 0 0,7 0 0,0 0 0,-1 1 0,1-1 0,1 0 0,0 0 0,0 0 0,0 0 0,-7 1 0,-1-1 0,0 1 0,8-2 0,-1 1 0,0-1 0,2 0 0,-5 0 0,1 0 0,1 0 618,1 0 0,0 0 0,1 0-618,-1 0 0,0 0 0,1 0 0,-3 1 0,0-1 0,5 1 0,-1-1 0,0 1 0,0 0 0,1-1 0,0 1 0,-2-1 0,-1 0 0,-2-1-201,3 0 1,-1 0 0,-1 0-1,-1 0 201,-3-1 0,-2 0 0,0-1 0,0 1 0,1-1 0,0 1 0,-1-1 0,-1 0 0,8 1 0,-2 0 0,-1 0 0,0 0 0,1 0 0,1 0-278,-1 0 1,0 1-1,1-1 1,-1 1-1,1 0 278,-2-1 0,0 1 0,-1 0 0,1 0 0,0 0 0,-2 0 0,1 0 0,-1 0 0,1 0 0,1 1 0,0-1 0,2 0 0,0 0 0,-2 0 0,0 1 0,0-1 0,-2 0 0,1 0 0,0 0 0,2 0 0,0 0 0,1-1 0,-1 1 0,0-1-231,-1 1 1,0-1-1,-1 1 1,0-1-1,0 0 231,-2 0 0,0 1 0,-1-1 0,0 0 0,2 0 0,2 0 0,1-1 0,0 1 0,1 0 0,0 1-180,-4-1 1,-1 1 0,2 0-1,-1 0 180,1-1 0,0 1 0,0-1 0,3 1 368,-1 0 1,3 2 0,-1-1-369,-1-1 0,0 0 0,2 0 923,-8 0 1,1 0-924,0-1 0,-1-1 0,10 1 0,0 0 0,-1-1 563,-4 1 0,-1-1 0,1 0-563,0 1 0,0-1 0,-1 1 0,-3 0 0,-2-1 0,2 1 0,6 1 0,0 0 0,1 0 491,3-1 1,0 1-1,0 0-491,-10-1 0,2 0 698,13 2 1,0-1-699,-2 1 0,-1-2 0,4 1 0,0-1 0,-1-1 0,-2 0 0,-6-2 0,-1 0 223,2 0 0,-1 0-223,-2-1 0,1 0 0,1 0 0,2 0 0,3-1 0,1 0 1093,3 1 0,0-1-1093,2-1 0,2-1 1143,-10-5-1143,11 3 0,-1-2 0,1-2 0,-1-3-494,-1-1 0,-1-2 494,4 1 0,-1-2 0,1 0 0,-4-10 0,1 0 0,5 9 0,-1 0 0,2-2-485,1-2 1,0-2-1,2 1 485,0-1 0,1 0 0,1 0 0,-1-2 0,2 0 0,-1-1 0,3 4 0,-1-2 0,1 0 0,0 2 0,0-3 0,-1 2 0,2-2 0,0 2 0,0 0 0,0-1 0,1 2 0,-1-6 0,0 2 0,1-1 0,0 2 0,0 0 0,0-1 0,1-2 0,-1-1 0,1 0 0,0 1 0,-1 1 0,1 0 0,-1-1 0,1 0 0,-1 0 0,1-2 0,-1-1 0,1 1 0,-1 7 0,1 0 0,0 1 0,0 1 0,1 1 0,1-1-365,-1 1 1,0-1 0,1 2 364,1-5 0,1 0 0,0-6 0,0 0 0,0 5 0,0 2 0,0 0 0,0 0 0,2 0 0,-1-1 0,2 1 0,0 1 0,1-1 0,0 0 0,2-5 0,1 0 0,-2 7 0,1 0 0,2-6 0,0-2 0,-1 3 0,0 0 0,1-1 0,-1-1 0,-3 9 0,0 0 0,-1 0 0,3-6 0,0 0 0,0-2 0,0 0 0,2 0 0,1 1 0,0 1 0,0 0 0,0 0 0,1 0 0,-1 4 0,0 0 0,0 1 0,1-3 0,1 0 0,-3 5 0,2-1 0,-1 2-148,0 0 1,0 2 147,1 0 0,0 1 0,-2 4 0,0 0 475,0 1 1,1-1-476,0 0 0,1 0 0,-1 0 0,1 0 0,-2 1 0,1-1 0,2-1 0,0 1 2117,8-10-2117,-9 12 0,0 1 0,-1 0 0,1 1 1281,12-10-1281,-12 10 0,0 1 378,11-10-378,-1 2 0,1-1 0,-3 4 0,0 3 0,-1 2 0,-5 5 0,0 1 0,-2 2 0,-1 1 0,-1 0 0,-1 2 0,-1-1 0,-1 2 0,1 0 0,2 0 0,2 1 0,-2 0 0,-1 1 0,-5 0 0,-1 0 0,-1-1 0,1 4 0,2 2 0,2 6 0,0 0 0,-1 2 0,-3-6 0,-3-3 0,0-3 0,-1-2 0,-1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89820-A93C-3B4D-A18C-AE4744A20134}" type="datetimeFigureOut">
              <a:rPr lang="en-DK" smtClean="0"/>
              <a:t>30/06/2020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A0339-7296-D04E-B14E-CB5E7A2CE74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010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A0339-7296-D04E-B14E-CB5E7A2CE745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867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A0339-7296-D04E-B14E-CB5E7A2CE745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3496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DE7B-D174-F842-9B4A-C031396C8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E76AB-C6D3-C843-9D64-C379AFA22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6B1C9-B374-114D-BC1E-35189DE1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4CEA9-C412-824A-B01F-665151932E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7F05A-8A46-4743-9BD3-D3914F2B5C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C2D5-6E8C-8A43-895E-6C205953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C769A-1A3A-9B48-8B0C-BCD4635D9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EF5F4-45B6-9A49-BF45-65408259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BE63-F963-4C46-810B-07907887D10E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337A6-B2B5-A046-87F8-34F4774D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8F4E-C49F-CD4A-AE58-BA9EDD0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40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20948-31A4-F543-89DE-45E3F9DB2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CE14E-EA6A-C14E-8444-96C55109E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FCF7-BBCC-F446-BC54-5F0711A4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3DB4-C032-2741-B79B-6B132B885081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36892-FDF5-5D4D-811D-EB577A42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3977-EBAF-3540-A88D-29E17749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73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B0D4-0E59-F546-8C0B-D276ADDC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991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1A3B-F719-7842-B511-B35B658C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4351338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DF3AD-45DC-A744-B5B5-26CFFDDB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8A3A4-2DAD-4A4A-B9AC-E99B6411B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7B7E291-C225-234B-907A-9983A0AD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78248" y="6356350"/>
            <a:ext cx="203550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 dirty="0"/>
              <a:t>Thomas Nygaard Nilsson</a:t>
            </a:r>
            <a:endParaRPr lang="en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449B7-AEAC-194C-B898-718E93A6CA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FC21-FF48-0840-B3A7-0F72C114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57427-B553-F94C-A49E-7BDF8081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3A56-0436-6D47-8E49-E6CF4496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3B54-49A0-B74D-B1DA-94ADE7372014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D6AAC-636F-144D-8353-49F05D9D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D7102-B691-CD42-8826-B4FBD4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32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DC50-F278-4040-9E00-306DDD00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979D-2B0F-3341-A211-D4031FF3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385C3-FBE2-3941-BCE9-EF79E0F79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4B091-CF60-8345-9F9D-A3E27A2E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552F-100F-E54E-97B4-ED391485BF31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95352-F050-504B-BBDF-826214A9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9C24-85A6-C84E-A6F5-13A1AAE2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823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FFCB-924C-A44C-BC48-91986764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D3CB-FEDA-1247-8A73-52A452CE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72AB3-84A8-784B-A164-931D55A7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6719F-A9A8-3C42-9A1F-62B752EF3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271E5-D03B-8A40-8EE0-26985DC87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6D3E9-C81B-D945-B71B-009B24E8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AA79-3CE6-FA40-A4EA-E50CC6B2F24B}" type="datetime1">
              <a:rPr lang="da-DK" smtClean="0"/>
              <a:t>30.06.2020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00361-2050-A948-A11D-D2EFCB30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C27F5-A967-3644-A1D1-AFF21771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487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8C58-D00B-8749-A164-D5FEC8D2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CDB65-97F2-F345-A396-951D0629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D76F-AC62-B94C-B786-CB31740EC5C1}" type="datetime1">
              <a:rPr lang="da-DK" smtClean="0"/>
              <a:t>30.06.2020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85F5D-0568-624C-8A32-42B8E603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62D20-8A89-7048-AE6B-68BEFF2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08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EE0C5-3D6F-4E4D-AFC5-8F0E9B27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9619-2C04-9343-B7D1-529781386A0D}" type="datetime1">
              <a:rPr lang="da-DK" smtClean="0"/>
              <a:t>30.06.2020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0E88A-F8C8-C644-8B8C-9D4AD8C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7C86-6C7A-0A4D-9B3B-002079F6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903-9E2D-D149-BC39-E2E478A7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6DA9-DD1A-D845-9BBB-B9F56B71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16F21-FBF2-DE49-ACFE-FA181537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FD4A-8568-774F-AE5A-3415C6AC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AD0-A7BD-8643-8BB4-008C1D702495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7C57-2CD1-0B4C-AC0E-A09BEC44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981E-E566-2549-BD84-8A2F8AE0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315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39B8-7CE7-C348-87A3-150E61FE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D0707-AEBD-974D-95FC-3ABFAEA39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715A8-66CD-0146-902B-34365417C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D7B7-B15C-9D47-8CDC-F0B7DD5E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3AD-15AC-2945-AF29-15BDA981A3D6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C63BA-EE12-3249-8477-E9D42D83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3FF57-F800-F444-BA45-70A5FAC8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54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8784B-1014-3443-BC24-9D7B9B44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D87EB-F873-8844-909E-51FA1EA3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F9D4-DAF8-5E4E-AE6B-FA161CDC0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833EC-F856-D243-9A2E-5F8EC2BC712B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6039-80FD-7D4B-9E0E-A0D89A09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0F9D4-EA90-1E4C-92AC-07D458B4E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03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.dev/packages/mobility_feature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C48-E3BD-BC42-BD46-35181E352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317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A Flutter Package for Real-Time Mobility Feature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5001E-446D-934D-ADC8-A1344C159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7" y="3696630"/>
            <a:ext cx="9144000" cy="1655762"/>
          </a:xfrm>
        </p:spPr>
        <p:txBody>
          <a:bodyPr/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Thomas Nygaard Nilsson, s144470</a:t>
            </a:r>
          </a:p>
          <a:p>
            <a:pPr algn="l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Master’s Thesis Defence</a:t>
            </a:r>
          </a:p>
          <a:p>
            <a:pPr algn="l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July 1</a:t>
            </a:r>
            <a:r>
              <a:rPr lang="en-GB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38BE2-E49A-F140-BE13-396809CD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9" y="4022295"/>
            <a:ext cx="6556632" cy="241415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139643-7B32-E445-B2B8-169E67CC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37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 How can these features be computed in real-time, on a smartphone device?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 a smartphone</a:t>
            </a:r>
          </a:p>
          <a:p>
            <a:pPr lvl="1"/>
            <a:r>
              <a:rPr lang="en-GB" dirty="0"/>
              <a:t>Routine Index requires historical data</a:t>
            </a:r>
          </a:p>
          <a:p>
            <a:pPr lvl="1"/>
            <a:r>
              <a:rPr lang="en-GB" dirty="0"/>
              <a:t>Hour Matrix (computed from stops)</a:t>
            </a:r>
          </a:p>
          <a:p>
            <a:pPr lvl="1"/>
            <a:r>
              <a:rPr lang="en-GB" dirty="0"/>
              <a:t>Solution: Store stops on disk</a:t>
            </a:r>
          </a:p>
          <a:p>
            <a:r>
              <a:rPr lang="en-GB" dirty="0"/>
              <a:t>Real-time</a:t>
            </a:r>
          </a:p>
          <a:p>
            <a:pPr lvl="1"/>
            <a:r>
              <a:rPr lang="en-GB" dirty="0"/>
              <a:t>Re-define feature algorithms to work on an incomplete dataset</a:t>
            </a:r>
          </a:p>
          <a:p>
            <a:pPr lvl="1"/>
            <a:r>
              <a:rPr lang="en-GB" dirty="0"/>
              <a:t>Meaningful</a:t>
            </a:r>
          </a:p>
          <a:p>
            <a:pPr lvl="1"/>
            <a:r>
              <a:rPr lang="en-GB" dirty="0"/>
              <a:t>Home Stay, divide by current hour of the day, rather than 24 hours</a:t>
            </a:r>
          </a:p>
          <a:p>
            <a:pPr lvl="1"/>
            <a:r>
              <a:rPr lang="en-GB" dirty="0"/>
              <a:t>Routine Index, ignore unobserved time slots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864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Hour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777140" cy="3811604"/>
          </a:xfrm>
        </p:spPr>
        <p:txBody>
          <a:bodyPr>
            <a:normAutofit/>
          </a:bodyPr>
          <a:lstStyle/>
          <a:p>
            <a:r>
              <a:rPr lang="en-DK" dirty="0"/>
              <a:t>The distribution of time spent at the known places</a:t>
            </a:r>
          </a:p>
          <a:p>
            <a:pPr lvl="1"/>
            <a:r>
              <a:rPr lang="en-DK" dirty="0"/>
              <a:t>Rows: Hour-slots in the day (24)</a:t>
            </a:r>
          </a:p>
          <a:p>
            <a:pPr lvl="1"/>
            <a:r>
              <a:rPr lang="en-DK" dirty="0"/>
              <a:t>Columns: T</a:t>
            </a:r>
            <a:r>
              <a:rPr lang="en-GB" dirty="0"/>
              <a:t>h</a:t>
            </a:r>
            <a:r>
              <a:rPr lang="en-DK" dirty="0"/>
              <a:t>e known places</a:t>
            </a:r>
          </a:p>
          <a:p>
            <a:pPr lvl="1"/>
            <a:r>
              <a:rPr lang="en-DK" dirty="0"/>
              <a:t>Each row represents the place distribution for an hour</a:t>
            </a:r>
          </a:p>
          <a:p>
            <a:pPr lvl="1"/>
            <a:r>
              <a:rPr lang="en-DK" dirty="0"/>
              <a:t>Can maximally sum to 1 	</a:t>
            </a:r>
          </a:p>
          <a:p>
            <a:r>
              <a:rPr lang="en-DK" dirty="0"/>
              <a:t>Constructed from a set of Stops</a:t>
            </a:r>
          </a:p>
          <a:p>
            <a:pPr lvl="1"/>
            <a:r>
              <a:rPr lang="en-DK" dirty="0"/>
              <a:t>Stop arrival: Start hour-slot</a:t>
            </a:r>
          </a:p>
          <a:p>
            <a:pPr lvl="1"/>
            <a:r>
              <a:rPr lang="en-DK" dirty="0"/>
              <a:t>Stop depature: End hour-slot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11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FCD6D-961B-274A-8167-C80E744B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34" y="3320019"/>
            <a:ext cx="6105540" cy="27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 How does the design of such a software package look like?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Implemented in the Flutter framework (Dart language)</a:t>
            </a:r>
          </a:p>
          <a:p>
            <a:r>
              <a:rPr lang="en-GB" dirty="0"/>
              <a:t>Features computed with 3 lines of Dart code</a:t>
            </a:r>
          </a:p>
          <a:p>
            <a:pPr lvl="1"/>
            <a:r>
              <a:rPr lang="en-GB" dirty="0"/>
              <a:t>Programming interface hides the implementation from the programmer</a:t>
            </a:r>
          </a:p>
          <a:p>
            <a:pPr lvl="1"/>
            <a:r>
              <a:rPr lang="en-GB" dirty="0"/>
              <a:t>Makes it easier to use</a:t>
            </a:r>
          </a:p>
          <a:p>
            <a:r>
              <a:rPr lang="en-GB" dirty="0"/>
              <a:t>Location data collection done via a separate plugin</a:t>
            </a:r>
          </a:p>
          <a:p>
            <a:pPr lvl="1"/>
            <a:r>
              <a:rPr lang="en-GB" dirty="0"/>
              <a:t>Gives programmer flexibility</a:t>
            </a:r>
          </a:p>
          <a:p>
            <a:pPr lvl="1"/>
            <a:r>
              <a:rPr lang="en-GB" dirty="0"/>
              <a:t>Dependency issues avoided</a:t>
            </a:r>
          </a:p>
          <a:p>
            <a:pPr lvl="1"/>
            <a:r>
              <a:rPr lang="en-GB" dirty="0"/>
              <a:t>Package maintenance much easier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12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0E5AE-D349-A249-93E8-12B17DEE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69" y="1932129"/>
            <a:ext cx="3974062" cy="28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Using the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13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7673B-7434-024B-A0AE-2ACD321C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00" y="2384756"/>
            <a:ext cx="4262497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EBC9F-8B1E-434A-AAA9-3623F3F8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57" y="2049846"/>
            <a:ext cx="4321340" cy="25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1ACF0-2B16-B846-8F00-C92D2259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57" y="3835992"/>
            <a:ext cx="3479327" cy="78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94B97-C621-3F47-AA95-247D3136E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257" y="4673600"/>
            <a:ext cx="4540693" cy="123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0A9C7-9D55-BB48-BE16-16D6DE15C50B}"/>
              </a:ext>
            </a:extLst>
          </p:cNvPr>
          <p:cNvSpPr/>
          <p:nvPr/>
        </p:nvSpPr>
        <p:spPr>
          <a:xfrm>
            <a:off x="558800" y="2117008"/>
            <a:ext cx="483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package is published at </a:t>
            </a:r>
            <a:r>
              <a:rPr lang="en-GB" dirty="0">
                <a:hlinkClick r:id="rId6"/>
              </a:rPr>
              <a:t>https://pub.dev/packages/mobility_features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ADEA485-981C-8749-8A90-27DA9F22C6B4}"/>
                  </a:ext>
                </a:extLst>
              </p14:cNvPr>
              <p14:cNvContentPartPr/>
              <p14:nvPr/>
            </p14:nvContentPartPr>
            <p14:xfrm>
              <a:off x="6394320" y="2291760"/>
              <a:ext cx="4767840" cy="1552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ADEA485-981C-8749-8A90-27DA9F22C6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4960" y="2282400"/>
                <a:ext cx="4786560" cy="15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90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package was evaluated in a small field study </a:t>
            </a:r>
          </a:p>
          <a:p>
            <a:pPr lvl="1"/>
            <a:r>
              <a:rPr lang="en-GB" dirty="0"/>
              <a:t>’Alpha’ test, no diagnosed participants</a:t>
            </a:r>
          </a:p>
          <a:p>
            <a:pPr lvl="1"/>
            <a:r>
              <a:rPr lang="en-GB" dirty="0"/>
              <a:t>10 participants, 3 weeks</a:t>
            </a:r>
          </a:p>
          <a:p>
            <a:r>
              <a:rPr lang="en-GB" dirty="0"/>
              <a:t>Computed features vs subjective questionnaire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949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(Installation)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15</a:t>
            </a:fld>
            <a:endParaRPr lang="en-D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1F3CD3-88D6-8741-8EF7-07C563857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57" y="1599381"/>
            <a:ext cx="8023743" cy="4351338"/>
          </a:xfrm>
        </p:spPr>
      </p:pic>
    </p:spTree>
    <p:extLst>
      <p:ext uri="{BB962C8B-B14F-4D97-AF65-F5344CB8AC3E}">
        <p14:creationId xmlns:p14="http://schemas.microsoft.com/office/powerpoint/2010/main" val="298840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(Questionnaire)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16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24BF5-1A17-AB42-8C69-C7806E10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64" y="1690688"/>
            <a:ext cx="7409262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Data Gaps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E0C99-9153-144F-8305-C8EB7AE9E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5" t="11532" r="9473" b="8839"/>
          <a:stretch/>
        </p:blipFill>
        <p:spPr>
          <a:xfrm>
            <a:off x="6271005" y="1310326"/>
            <a:ext cx="4620265" cy="50460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17</a:t>
            </a:fld>
            <a:endParaRPr lang="en-DK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F755D-0948-1F4D-B9BB-246D32FD57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916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00:00-07:00: Consistent gaps </a:t>
            </a:r>
          </a:p>
          <a:p>
            <a:pPr lvl="1"/>
            <a:r>
              <a:rPr lang="en-DK" dirty="0"/>
              <a:t>Not necessarily a problem if place does not change</a:t>
            </a:r>
          </a:p>
          <a:p>
            <a:pPr lvl="1"/>
            <a:r>
              <a:rPr lang="en-DK" dirty="0"/>
              <a:t>Home stay can still be evaluated</a:t>
            </a:r>
          </a:p>
          <a:p>
            <a:pPr lvl="1"/>
            <a:r>
              <a:rPr lang="en-DK" dirty="0"/>
              <a:t>Likely due to inactivity</a:t>
            </a:r>
          </a:p>
          <a:p>
            <a:r>
              <a:rPr lang="en-DK" dirty="0"/>
              <a:t>07:00-23:59: Inconstistent gaps</a:t>
            </a:r>
          </a:p>
          <a:p>
            <a:pPr lvl="1"/>
            <a:r>
              <a:rPr lang="en-DK" dirty="0"/>
              <a:t>Can impact algorithms a lot</a:t>
            </a:r>
          </a:p>
          <a:p>
            <a:pPr lvl="1"/>
            <a:r>
              <a:rPr lang="en-DK" dirty="0"/>
              <a:t>Another dimension to the algorihms is added (did we sample?)</a:t>
            </a:r>
          </a:p>
          <a:p>
            <a:pPr lvl="1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194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Author’s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In general a high correspondance</a:t>
            </a:r>
          </a:p>
          <a:p>
            <a:r>
              <a:rPr lang="en-DK" dirty="0"/>
              <a:t>Author had certain advantages</a:t>
            </a:r>
          </a:p>
          <a:p>
            <a:pPr lvl="1"/>
            <a:r>
              <a:rPr lang="en-DK" dirty="0"/>
              <a:t>He knew how the features were computed</a:t>
            </a:r>
          </a:p>
          <a:p>
            <a:pPr lvl="1"/>
            <a:r>
              <a:rPr lang="en-DK" dirty="0"/>
              <a:t>Had a new phone</a:t>
            </a:r>
          </a:p>
          <a:p>
            <a:pPr lvl="1"/>
            <a:r>
              <a:rPr lang="en-DK" dirty="0"/>
              <a:t>Made sure the phone was tracked constantly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18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63D95-DB06-9248-BDD7-364E9E5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5" y="1500514"/>
            <a:ext cx="5040664" cy="49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P8’s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Also a high correspondance, but not many days of data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19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1CA9-DF3F-E749-9879-2AD2CBA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4" y="1395167"/>
            <a:ext cx="4749617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Objective features derived from location data over time</a:t>
            </a:r>
          </a:p>
          <a:p>
            <a:r>
              <a:rPr lang="en-DK" sz="2000" dirty="0"/>
              <a:t>Capture the users mobility patterns</a:t>
            </a:r>
          </a:p>
          <a:p>
            <a:pPr lvl="1"/>
            <a:r>
              <a:rPr lang="en-DK" dirty="0"/>
              <a:t>Where they have been, when, for how long?</a:t>
            </a:r>
          </a:p>
          <a:p>
            <a:pPr lvl="1"/>
            <a:r>
              <a:rPr lang="en-DK" dirty="0"/>
              <a:t>Where they have moved</a:t>
            </a:r>
          </a:p>
          <a:p>
            <a:pPr lvl="1"/>
            <a:r>
              <a:rPr lang="en-DK" dirty="0"/>
              <a:t>What did they do?</a:t>
            </a:r>
          </a:p>
          <a:p>
            <a:r>
              <a:rPr lang="en-DK" sz="2000" dirty="0"/>
              <a:t>Correlated with self-reported user data (</a:t>
            </a:r>
            <a:r>
              <a:rPr lang="en-DK" dirty="0"/>
              <a:t>Saeb2015, Palmius2017, Canzian2015</a:t>
            </a:r>
            <a:r>
              <a:rPr lang="en-DK" sz="2000" dirty="0"/>
              <a:t>)</a:t>
            </a:r>
          </a:p>
          <a:p>
            <a:pPr lvl="1"/>
            <a:r>
              <a:rPr lang="en-DK" dirty="0"/>
              <a:t>Patient Health Questionnaire (Subjective)</a:t>
            </a:r>
          </a:p>
          <a:p>
            <a:pPr lvl="1"/>
            <a:r>
              <a:rPr lang="en-DK" dirty="0"/>
              <a:t>Mental state and behaviour</a:t>
            </a:r>
          </a:p>
          <a:p>
            <a:pPr lvl="1"/>
            <a:r>
              <a:rPr lang="en-DK" dirty="0"/>
              <a:t>Make data collection objective</a:t>
            </a:r>
          </a:p>
          <a:p>
            <a:pPr lvl="1"/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BF794-10F6-194D-A244-BC5CF529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0400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Error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RMSE across all participants (see table)</a:t>
            </a:r>
          </a:p>
          <a:p>
            <a:pPr lvl="1"/>
            <a:r>
              <a:rPr lang="en-GB" dirty="0"/>
              <a:t>Routine Index: 20% = 1 step on the scale</a:t>
            </a:r>
          </a:p>
          <a:p>
            <a:r>
              <a:rPr lang="en-GB" dirty="0"/>
              <a:t>Mean Error for all participants</a:t>
            </a:r>
          </a:p>
          <a:p>
            <a:pPr lvl="1"/>
            <a:r>
              <a:rPr lang="en-GB" dirty="0"/>
              <a:t>Positive mean error: feature overshoots</a:t>
            </a:r>
          </a:p>
          <a:p>
            <a:pPr lvl="1"/>
            <a:r>
              <a:rPr lang="en-GB" dirty="0"/>
              <a:t>Negative mean error: feature undershoots</a:t>
            </a:r>
          </a:p>
          <a:p>
            <a:r>
              <a:rPr lang="en-GB" dirty="0"/>
              <a:t>Significant gaps in the data were found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65FA-A352-4B4A-834B-F6D04AAD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5427625"/>
            <a:ext cx="6121891" cy="523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62915-C4D5-324B-BF5E-04DD7F3F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69" y="2432116"/>
            <a:ext cx="3603331" cy="37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0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Gaps in the data make it hard to compute features reliably</a:t>
            </a:r>
          </a:p>
          <a:p>
            <a:r>
              <a:rPr lang="en-DK" dirty="0"/>
              <a:t>Solution: Impute data</a:t>
            </a:r>
          </a:p>
          <a:p>
            <a:pPr lvl="1"/>
            <a:r>
              <a:rPr lang="en-DK" dirty="0"/>
              <a:t>Stops and moves are already being stored</a:t>
            </a:r>
          </a:p>
          <a:p>
            <a:pPr lvl="1"/>
            <a:r>
              <a:rPr lang="en-DK" dirty="0"/>
              <a:t>Use Hour Matrix</a:t>
            </a:r>
          </a:p>
          <a:p>
            <a:pPr lvl="1"/>
            <a:r>
              <a:rPr lang="en-DK" dirty="0"/>
              <a:t>Fill empty timesplots using Routine Matrix</a:t>
            </a:r>
          </a:p>
          <a:p>
            <a:pPr lvl="1"/>
            <a:r>
              <a:rPr lang="en-DK" dirty="0"/>
              <a:t>Argmax over places in that timeslot</a:t>
            </a:r>
          </a:p>
          <a:p>
            <a:pPr lvl="1"/>
            <a:r>
              <a:rPr lang="en-DK" dirty="0"/>
              <a:t>Fill with mean time spent at that place, in that timeslot</a:t>
            </a:r>
          </a:p>
          <a:p>
            <a:endParaRPr lang="en-DK" dirty="0"/>
          </a:p>
          <a:p>
            <a:pPr lvl="1"/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21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EE3D1-30E0-3845-A71B-7D553DEA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25" y="3970472"/>
            <a:ext cx="4846946" cy="22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Stops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C9F00-0B5B-E649-A7E2-80C0B4B4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997"/>
          <a:stretch/>
        </p:blipFill>
        <p:spPr>
          <a:xfrm>
            <a:off x="6430135" y="1663325"/>
            <a:ext cx="4605862" cy="4330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22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Distance grouping 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r>
              <a:rPr lang="en-GB" dirty="0"/>
              <a:t>Input: A set of location samples</a:t>
            </a:r>
          </a:p>
          <a:p>
            <a:r>
              <a:rPr lang="en-GB" dirty="0"/>
              <a:t>Group samples based on distance</a:t>
            </a:r>
          </a:p>
          <a:p>
            <a:r>
              <a:rPr lang="en-GB" dirty="0"/>
              <a:t>Create Stop when median coordinates of current group is too far away from next sample</a:t>
            </a:r>
          </a:p>
          <a:p>
            <a:pPr lvl="1"/>
            <a:r>
              <a:rPr lang="en-GB" dirty="0"/>
              <a:t>Location = median of group</a:t>
            </a:r>
          </a:p>
          <a:p>
            <a:pPr lvl="1"/>
            <a:r>
              <a:rPr lang="en-GB" dirty="0"/>
              <a:t>Arrival = min timestamp of group</a:t>
            </a:r>
          </a:p>
          <a:p>
            <a:pPr lvl="1"/>
            <a:r>
              <a:rPr lang="en-GB" dirty="0"/>
              <a:t>Departure = max timestamp of group</a:t>
            </a:r>
          </a:p>
          <a:p>
            <a:r>
              <a:rPr lang="en-DK" dirty="0"/>
              <a:t>Filter the stops based on duration </a:t>
            </a:r>
          </a:p>
          <a:p>
            <a:pPr lvl="1"/>
            <a:r>
              <a:rPr lang="en-DK" dirty="0"/>
              <a:t>Throw away Stops shorter than 3 minutes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7656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Places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23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Cluster found stops with DBSCAN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pPr lvl="1"/>
            <a:r>
              <a:rPr lang="en-GB" dirty="0"/>
              <a:t>Epsilon = 50 meters</a:t>
            </a:r>
          </a:p>
          <a:p>
            <a:pPr lvl="1"/>
            <a:r>
              <a:rPr lang="en-GB" dirty="0"/>
              <a:t>Min. points = 1</a:t>
            </a:r>
          </a:p>
          <a:p>
            <a:r>
              <a:rPr lang="en-GB" dirty="0"/>
              <a:t>Each stop is assigned a label (</a:t>
            </a:r>
            <a:r>
              <a:rPr lang="en-GB" i="1" dirty="0"/>
              <a:t>place id</a:t>
            </a:r>
            <a:r>
              <a:rPr lang="en-GB" dirty="0"/>
              <a:t>)</a:t>
            </a:r>
          </a:p>
          <a:p>
            <a:r>
              <a:rPr lang="en-GB" dirty="0"/>
              <a:t>Group stops by label</a:t>
            </a:r>
          </a:p>
          <a:p>
            <a:pPr lvl="1"/>
            <a:r>
              <a:rPr lang="en-GB" dirty="0"/>
              <a:t>If label == -1, then the stop is considered noise</a:t>
            </a:r>
          </a:p>
          <a:p>
            <a:r>
              <a:rPr lang="en-GB" dirty="0"/>
              <a:t>Create a place for each group</a:t>
            </a:r>
          </a:p>
          <a:p>
            <a:r>
              <a:rPr lang="en-GB" dirty="0"/>
              <a:t>Place location is the median of the group’s locations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FBCE8-0AEC-F042-A0CE-862A7C2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39" y="2243580"/>
            <a:ext cx="5277859" cy="26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Moves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24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two fake stops</a:t>
            </a:r>
          </a:p>
          <a:p>
            <a:pPr lvl="1"/>
            <a:r>
              <a:rPr lang="en-US" dirty="0"/>
              <a:t>First and last sample (</a:t>
            </a:r>
            <a:r>
              <a:rPr lang="en-US" dirty="0" err="1"/>
              <a:t>wrt</a:t>
            </a:r>
            <a:r>
              <a:rPr lang="en-US" dirty="0"/>
              <a:t>. Timestamp)</a:t>
            </a:r>
          </a:p>
          <a:p>
            <a:r>
              <a:rPr lang="en-US" dirty="0"/>
              <a:t>For each pair of stops</a:t>
            </a:r>
          </a:p>
          <a:p>
            <a:pPr lvl="1"/>
            <a:r>
              <a:rPr lang="en-US" dirty="0"/>
              <a:t>Find all samples collected between the two stops</a:t>
            </a:r>
          </a:p>
          <a:p>
            <a:pPr lvl="1"/>
            <a:r>
              <a:rPr lang="en-US" dirty="0"/>
              <a:t>Compute the distance of the path taken</a:t>
            </a:r>
          </a:p>
          <a:p>
            <a:pPr lvl="1"/>
            <a:r>
              <a:rPr lang="en-US" dirty="0"/>
              <a:t>Create the Move from the two stops and the computed distance </a:t>
            </a:r>
          </a:p>
          <a:p>
            <a:endParaRPr lang="en-US" dirty="0"/>
          </a:p>
          <a:p>
            <a:endParaRPr lang="en-DK" dirty="0"/>
          </a:p>
          <a:p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C1ED5-56E2-2041-84E2-7AC8740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93" y="2347276"/>
            <a:ext cx="5882678" cy="31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Home Stay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635" cy="4351338"/>
          </a:xfrm>
        </p:spPr>
        <p:txBody>
          <a:bodyPr/>
          <a:lstStyle/>
          <a:p>
            <a:r>
              <a:rPr lang="en-DK" dirty="0"/>
              <a:t>Computed from the Hour Matrix of today</a:t>
            </a:r>
          </a:p>
          <a:p>
            <a:r>
              <a:rPr lang="en-DK" dirty="0"/>
              <a:t>Identify home cluster</a:t>
            </a:r>
          </a:p>
          <a:p>
            <a:pPr lvl="1"/>
            <a:r>
              <a:rPr lang="en-DK" dirty="0"/>
              <a:t>Argmax over the columns in the Hour Matrix</a:t>
            </a:r>
          </a:p>
          <a:p>
            <a:pPr lvl="1"/>
            <a:r>
              <a:rPr lang="en-DK" dirty="0"/>
              <a:t>Column with the highest value = home place id</a:t>
            </a:r>
          </a:p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7AA07-A3A5-9F46-96D6-AF40DA92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62" y="2064470"/>
            <a:ext cx="3959424" cy="101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FBB1E-457E-6B4C-986B-CC019D0B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88" y="3455104"/>
            <a:ext cx="3959425" cy="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4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7B43-B5DB-9743-A899-68287060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13" y="1690688"/>
            <a:ext cx="6994563" cy="45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27</a:t>
            </a:fld>
            <a:endParaRPr lang="en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E41115-FF32-3649-8096-CEDD3AB7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maximum overlap computed as minimum of the two matrix sums</a:t>
            </a:r>
          </a:p>
          <a:p>
            <a:r>
              <a:rPr lang="en-GB" dirty="0"/>
              <a:t>Will disregard unobserved timeslots</a:t>
            </a:r>
          </a:p>
          <a:p>
            <a:pPr lvl="1"/>
            <a:r>
              <a:rPr lang="en-DK" dirty="0"/>
              <a:t>Ex 1: timeslot is later than right now (data is not </a:t>
            </a:r>
            <a:r>
              <a:rPr lang="en-DK" b="1" dirty="0"/>
              <a:t>yet</a:t>
            </a:r>
            <a:r>
              <a:rPr lang="en-DK" dirty="0"/>
              <a:t> observed)</a:t>
            </a:r>
          </a:p>
          <a:p>
            <a:pPr lvl="1"/>
            <a:r>
              <a:rPr lang="en-DK" dirty="0"/>
              <a:t>Ex 2: timeslot is empty due to gaps in the data</a:t>
            </a:r>
          </a:p>
          <a:p>
            <a:r>
              <a:rPr lang="en-DK" dirty="0"/>
              <a:t>Ideally we could just set this to 24 hours</a:t>
            </a:r>
          </a:p>
          <a:p>
            <a:r>
              <a:rPr lang="en-DK" dirty="0"/>
              <a:t>There will always be gaps in the data</a:t>
            </a:r>
          </a:p>
          <a:p>
            <a:pPr lvl="1"/>
            <a:r>
              <a:rPr lang="en-DK" dirty="0"/>
              <a:t>i.e the time sampled in total will be less than 24 hours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65C7-2B1E-0B40-B2DF-AF87FEAA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63" y="5022699"/>
            <a:ext cx="359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28</a:t>
            </a:fld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04E1-C443-024E-B918-8C3F6170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67" y="1690688"/>
            <a:ext cx="7478056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0845-BC40-A04D-BE88-632586F1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68" y="1690688"/>
            <a:ext cx="7806932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035" cy="4351338"/>
          </a:xfrm>
        </p:spPr>
        <p:txBody>
          <a:bodyPr>
            <a:normAutofit/>
          </a:bodyPr>
          <a:lstStyle/>
          <a:p>
            <a:r>
              <a:rPr lang="en-DK" sz="2000" dirty="0"/>
              <a:t>Existing contributions hard to reproduce (source code)</a:t>
            </a:r>
          </a:p>
          <a:p>
            <a:pPr lvl="1"/>
            <a:r>
              <a:rPr lang="en-DK" dirty="0"/>
              <a:t>Sometimes not released</a:t>
            </a:r>
          </a:p>
          <a:p>
            <a:pPr lvl="1"/>
            <a:r>
              <a:rPr lang="en-DK" dirty="0"/>
              <a:t>Deprecated fast</a:t>
            </a:r>
          </a:p>
          <a:p>
            <a:pPr lvl="1"/>
            <a:r>
              <a:rPr lang="en-DK" dirty="0"/>
              <a:t>Released as apps</a:t>
            </a:r>
          </a:p>
          <a:p>
            <a:r>
              <a:rPr lang="en-DK" dirty="0"/>
              <a:t>Algorithms are not real-time compatible</a:t>
            </a:r>
            <a:endParaRPr lang="en-DK" sz="2000" dirty="0"/>
          </a:p>
          <a:p>
            <a:pPr lvl="1"/>
            <a:r>
              <a:rPr lang="en-DK" dirty="0"/>
              <a:t>Offline processing</a:t>
            </a:r>
          </a:p>
          <a:p>
            <a:pPr lvl="1"/>
            <a:r>
              <a:rPr lang="en-DK" dirty="0"/>
              <a:t>Online processing (real-time)</a:t>
            </a:r>
          </a:p>
          <a:p>
            <a:r>
              <a:rPr lang="en-DK" sz="2000" dirty="0"/>
              <a:t>Solution</a:t>
            </a:r>
          </a:p>
          <a:p>
            <a:pPr lvl="1"/>
            <a:r>
              <a:rPr lang="en-DK" dirty="0"/>
              <a:t>Software package for mobile health researchers</a:t>
            </a:r>
          </a:p>
          <a:p>
            <a:pPr lvl="1"/>
            <a:r>
              <a:rPr lang="en-DK" dirty="0"/>
              <a:t>Real-time computatiobn</a:t>
            </a:r>
          </a:p>
          <a:p>
            <a:pPr lvl="1"/>
            <a:r>
              <a:rPr lang="en-DK" dirty="0"/>
              <a:t>Data stored on the phone</a:t>
            </a:r>
          </a:p>
          <a:p>
            <a:pPr lvl="1"/>
            <a:endParaRPr lang="en-DK" sz="1200" dirty="0"/>
          </a:p>
          <a:p>
            <a:endParaRPr lang="en-DK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01F1F-FDF0-9743-B8CF-71C370FF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187" y="3724365"/>
            <a:ext cx="2857681" cy="281454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DDC7F-7E18-4B41-B206-3B4E7607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</a:t>
            </a:fld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54E8B-3091-4F43-8459-E2F4BB28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91" y="807301"/>
            <a:ext cx="4169417" cy="30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857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What is done by the package</a:t>
            </a:r>
          </a:p>
          <a:p>
            <a:pPr lvl="1"/>
            <a:r>
              <a:rPr lang="en-DK" dirty="0"/>
              <a:t>Managing samples already saved</a:t>
            </a:r>
          </a:p>
          <a:p>
            <a:pPr lvl="1"/>
            <a:r>
              <a:rPr lang="en-DK" dirty="0"/>
              <a:t>Computing features</a:t>
            </a:r>
          </a:p>
          <a:p>
            <a:pPr lvl="1"/>
            <a:r>
              <a:rPr lang="en-DK" dirty="0"/>
              <a:t>Storing features</a:t>
            </a:r>
          </a:p>
          <a:p>
            <a:r>
              <a:rPr lang="en-DK" dirty="0"/>
              <a:t>What is done by the programmer</a:t>
            </a:r>
          </a:p>
          <a:p>
            <a:pPr lvl="1"/>
            <a:r>
              <a:rPr lang="en-DK" dirty="0"/>
              <a:t>Collecting location samples</a:t>
            </a:r>
          </a:p>
          <a:p>
            <a:pPr lvl="1"/>
            <a:r>
              <a:rPr lang="en-DK" dirty="0"/>
              <a:t>Storing the location samples through the package API</a:t>
            </a:r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492B4-FBEA-114F-B20F-89DE15F0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1690688"/>
            <a:ext cx="6545344" cy="27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Software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81880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32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DK" dirty="0"/>
              <a:t>Context Generator</a:t>
            </a:r>
          </a:p>
          <a:p>
            <a:pPr lvl="1"/>
            <a:r>
              <a:rPr lang="en-DK" dirty="0"/>
              <a:t>The component the programmer will interface with</a:t>
            </a:r>
          </a:p>
          <a:p>
            <a:pPr lvl="1"/>
            <a:r>
              <a:rPr lang="en-DK" dirty="0"/>
              <a:t>Generates contexts</a:t>
            </a:r>
          </a:p>
          <a:p>
            <a:pPr lvl="1"/>
            <a:r>
              <a:rPr lang="en-DK" dirty="0"/>
              <a:t>Stores location samples</a:t>
            </a:r>
          </a:p>
          <a:p>
            <a:r>
              <a:rPr lang="en-DK" dirty="0"/>
              <a:t>Mobility Serializer</a:t>
            </a:r>
          </a:p>
          <a:p>
            <a:pPr lvl="1"/>
            <a:r>
              <a:rPr lang="en-DK" dirty="0"/>
              <a:t>Used by the Context Generator</a:t>
            </a:r>
          </a:p>
          <a:p>
            <a:pPr lvl="1"/>
            <a:r>
              <a:rPr lang="en-DK" dirty="0"/>
              <a:t>Load and store data</a:t>
            </a:r>
          </a:p>
          <a:p>
            <a:pPr lvl="2"/>
            <a:r>
              <a:rPr lang="en-DK" sz="1400" dirty="0"/>
              <a:t>Stop, Move, Location Sample</a:t>
            </a:r>
          </a:p>
          <a:p>
            <a:r>
              <a:rPr lang="en-DK" dirty="0"/>
              <a:t>Mobility Context</a:t>
            </a:r>
          </a:p>
          <a:p>
            <a:pPr lvl="1"/>
            <a:r>
              <a:rPr lang="en-DK" dirty="0"/>
              <a:t>Generated by the Context Generator</a:t>
            </a:r>
          </a:p>
          <a:p>
            <a:pPr lvl="1"/>
            <a:r>
              <a:rPr lang="en-DK" dirty="0"/>
              <a:t>Contains all the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0F4DA-40E6-1641-93F0-F2F4460B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6" y="1765177"/>
            <a:ext cx="6555887" cy="44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9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33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DK" dirty="0"/>
              <a:t>Mobile Health App</a:t>
            </a:r>
          </a:p>
          <a:p>
            <a:pPr lvl="1"/>
            <a:r>
              <a:rPr lang="en-DK" dirty="0"/>
              <a:t>Collects data via an external plugin</a:t>
            </a:r>
          </a:p>
          <a:p>
            <a:pPr lvl="1"/>
            <a:r>
              <a:rPr lang="en-DK" dirty="0"/>
              <a:t>Stores location samples via the package</a:t>
            </a:r>
          </a:p>
          <a:p>
            <a:pPr lvl="1"/>
            <a:r>
              <a:rPr lang="en-DK" dirty="0"/>
              <a:t>Computes features via the package</a:t>
            </a:r>
          </a:p>
          <a:p>
            <a:r>
              <a:rPr lang="en-DK" dirty="0"/>
              <a:t>Location Plugin</a:t>
            </a:r>
          </a:p>
          <a:p>
            <a:pPr lvl="1"/>
            <a:r>
              <a:rPr lang="en-DK" dirty="0"/>
              <a:t>External component for collecting location data</a:t>
            </a:r>
          </a:p>
          <a:p>
            <a:r>
              <a:rPr lang="en-DK" dirty="0"/>
              <a:t>Mobility Features Package</a:t>
            </a:r>
          </a:p>
          <a:p>
            <a:pPr lvl="1"/>
            <a:r>
              <a:rPr lang="en-DK" dirty="0"/>
              <a:t>Provides the ContextGenerator class as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8476B-CBA0-1842-A0AF-CEBAFEB9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2632"/>
            <a:ext cx="5671244" cy="4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34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DK" dirty="0"/>
              <a:t>tore()</a:t>
            </a:r>
          </a:p>
          <a:p>
            <a:pPr lvl="1"/>
            <a:r>
              <a:rPr lang="en-DK" dirty="0"/>
              <a:t>Data can be a Location Sample, Move, or Stop</a:t>
            </a:r>
          </a:p>
          <a:p>
            <a:pPr lvl="1"/>
            <a:r>
              <a:rPr lang="en-DK" dirty="0"/>
              <a:t>Storage of location samples is directly triggered by the user</a:t>
            </a:r>
          </a:p>
          <a:p>
            <a:pPr lvl="1"/>
            <a:r>
              <a:rPr lang="en-DK" dirty="0"/>
              <a:t>Storage of stops/moves is triggered by computation of features</a:t>
            </a:r>
          </a:p>
          <a:p>
            <a:r>
              <a:rPr lang="en-DK" dirty="0"/>
              <a:t>load()</a:t>
            </a:r>
          </a:p>
          <a:p>
            <a:pPr lvl="1"/>
            <a:r>
              <a:rPr lang="en-DK" dirty="0"/>
              <a:t>Triggered by feature computation</a:t>
            </a:r>
          </a:p>
          <a:p>
            <a:pPr lvl="1"/>
            <a:r>
              <a:rPr lang="en-DK" dirty="0"/>
              <a:t>Loads Stops, Moves and Location Samples</a:t>
            </a:r>
          </a:p>
          <a:p>
            <a:r>
              <a:rPr lang="en-DK" dirty="0"/>
              <a:t>generate()</a:t>
            </a:r>
          </a:p>
          <a:p>
            <a:pPr lvl="1"/>
            <a:r>
              <a:rPr lang="en-DK" dirty="0"/>
              <a:t>Feature computation</a:t>
            </a:r>
          </a:p>
          <a:p>
            <a:pPr lvl="1"/>
            <a:endParaRPr lang="en-DK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A27DA-E7F0-334B-8CF6-4AED234D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9" y="1825625"/>
            <a:ext cx="48018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0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35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>
            <a:normAutofit lnSpcReduction="10000"/>
          </a:bodyPr>
          <a:lstStyle/>
          <a:p>
            <a:r>
              <a:rPr lang="en-DK" dirty="0"/>
              <a:t>Subcribing to location updates</a:t>
            </a:r>
          </a:p>
          <a:p>
            <a:pPr lvl="1"/>
            <a:r>
              <a:rPr lang="en-DK" dirty="0"/>
              <a:t>The location plugin will continuously previded the </a:t>
            </a:r>
            <a:r>
              <a:rPr lang="en-DK" i="1" dirty="0"/>
              <a:t>Mobile Health App </a:t>
            </a:r>
            <a:r>
              <a:rPr lang="en-DK" dirty="0"/>
              <a:t>with location DTOs</a:t>
            </a:r>
          </a:p>
          <a:p>
            <a:r>
              <a:rPr lang="en-DK" dirty="0"/>
              <a:t>Collecting location data</a:t>
            </a:r>
          </a:p>
          <a:p>
            <a:pPr lvl="1"/>
            <a:r>
              <a:rPr lang="en-DK" dirty="0"/>
              <a:t>The </a:t>
            </a:r>
            <a:r>
              <a:rPr lang="en-DK" i="1" dirty="0"/>
              <a:t>Mobile Health App </a:t>
            </a:r>
            <a:r>
              <a:rPr lang="en-DK" dirty="0"/>
              <a:t>will collect the samples in a list</a:t>
            </a:r>
          </a:p>
          <a:p>
            <a:r>
              <a:rPr lang="en-DK" dirty="0"/>
              <a:t>Store location data</a:t>
            </a:r>
          </a:p>
          <a:p>
            <a:pPr lvl="1"/>
            <a:r>
              <a:rPr lang="en-DK" dirty="0"/>
              <a:t>T</a:t>
            </a:r>
            <a:r>
              <a:rPr lang="en-GB" dirty="0"/>
              <a:t>h</a:t>
            </a:r>
            <a:r>
              <a:rPr lang="en-DK" dirty="0"/>
              <a:t>e </a:t>
            </a:r>
            <a:r>
              <a:rPr lang="en-DK" i="1" dirty="0"/>
              <a:t>Mobile Health App </a:t>
            </a:r>
            <a:r>
              <a:rPr lang="en-DK" dirty="0"/>
              <a:t>stores location samples through the </a:t>
            </a:r>
            <a:r>
              <a:rPr lang="en-DK" i="1" dirty="0"/>
              <a:t>Mobility Features Package</a:t>
            </a:r>
          </a:p>
          <a:p>
            <a:r>
              <a:rPr lang="en-DK" dirty="0"/>
              <a:t>Generate Mobility Context</a:t>
            </a:r>
          </a:p>
          <a:p>
            <a:pPr lvl="1"/>
            <a:r>
              <a:rPr lang="en-DK" dirty="0"/>
              <a:t>Feature computation, returns a </a:t>
            </a:r>
            <a:r>
              <a:rPr lang="en-DK" i="1" dirty="0"/>
              <a:t>Mobility Context </a:t>
            </a:r>
            <a:r>
              <a:rPr lang="en-DK" dirty="0"/>
              <a:t>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D365-90E7-A84D-BD8A-D3078171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30" y="1326613"/>
            <a:ext cx="5144339" cy="50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Domain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33741-D18E-6047-A25F-077E52DF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17" y="1369886"/>
            <a:ext cx="5927083" cy="47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4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09855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7047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4002" cy="4351338"/>
          </a:xfrm>
        </p:spPr>
        <p:txBody>
          <a:bodyPr>
            <a:normAutofit/>
          </a:bodyPr>
          <a:lstStyle/>
          <a:p>
            <a:r>
              <a:rPr lang="en-DK" sz="2000" dirty="0"/>
              <a:t>TUM – Campus Garching</a:t>
            </a:r>
          </a:p>
          <a:p>
            <a:pPr lvl="1"/>
            <a:r>
              <a:rPr lang="en-DK" dirty="0"/>
              <a:t>Large university building, many offices</a:t>
            </a:r>
          </a:p>
          <a:p>
            <a:pPr lvl="1"/>
            <a:r>
              <a:rPr lang="en-DK" dirty="0"/>
              <a:t>Place radius was set to 25 meters</a:t>
            </a:r>
          </a:p>
          <a:p>
            <a:pPr lvl="1"/>
            <a:r>
              <a:rPr lang="en-DK" dirty="0"/>
              <a:t>Offices were discovered as places</a:t>
            </a:r>
          </a:p>
          <a:p>
            <a:endParaRPr lang="en-DK" dirty="0"/>
          </a:p>
          <a:p>
            <a:r>
              <a:rPr lang="en-DK" dirty="0"/>
              <a:t>Bornholm/Copenhagen</a:t>
            </a:r>
          </a:p>
          <a:p>
            <a:pPr lvl="1"/>
            <a:r>
              <a:rPr lang="en-DK" dirty="0"/>
              <a:t>Noise in the data would create multiple places for home</a:t>
            </a:r>
          </a:p>
          <a:p>
            <a:pPr lvl="1"/>
            <a:r>
              <a:rPr lang="en-DK" dirty="0"/>
              <a:t>Not interested in smaller places</a:t>
            </a:r>
          </a:p>
          <a:p>
            <a:pPr lvl="1"/>
            <a:r>
              <a:rPr lang="en-DK" dirty="0"/>
              <a:t>Place radius was se to 50 meters</a:t>
            </a:r>
          </a:p>
          <a:p>
            <a:pPr lvl="2"/>
            <a:endParaRPr lang="en-DK" dirty="0"/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0094A-C8E7-0147-B44E-EF184594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59" y="1433499"/>
            <a:ext cx="4600314" cy="47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Clinical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Depression and bipolar disease</a:t>
            </a:r>
          </a:p>
          <a:p>
            <a:pPr lvl="1"/>
            <a:r>
              <a:rPr lang="en-DK" dirty="0"/>
              <a:t>Relapses</a:t>
            </a:r>
          </a:p>
          <a:p>
            <a:pPr lvl="1"/>
            <a:r>
              <a:rPr lang="en-DK" dirty="0"/>
              <a:t>Treated with therapy or medication</a:t>
            </a:r>
          </a:p>
          <a:p>
            <a:r>
              <a:rPr lang="en-DK" dirty="0"/>
              <a:t>Disease management</a:t>
            </a:r>
          </a:p>
          <a:p>
            <a:pPr lvl="1"/>
            <a:r>
              <a:rPr lang="en-DK" dirty="0"/>
              <a:t>Predict and prevent relapses</a:t>
            </a:r>
          </a:p>
          <a:p>
            <a:r>
              <a:rPr lang="en-DK" dirty="0"/>
              <a:t>Collecting patient data</a:t>
            </a:r>
          </a:p>
          <a:p>
            <a:pPr lvl="1"/>
            <a:r>
              <a:rPr lang="en-DK" dirty="0"/>
              <a:t>Mental state of user with PHQ-9 questionnaire </a:t>
            </a:r>
          </a:p>
          <a:p>
            <a:pPr lvl="1"/>
            <a:r>
              <a:rPr lang="en-DK" dirty="0"/>
              <a:t>Derive behaviour over time</a:t>
            </a:r>
          </a:p>
          <a:p>
            <a:pPr lvl="1"/>
            <a:r>
              <a:rPr lang="en-DK" dirty="0"/>
              <a:t>Predict relapses</a:t>
            </a:r>
          </a:p>
          <a:p>
            <a:pPr lvl="1"/>
            <a:r>
              <a:rPr lang="en-DK" dirty="0"/>
              <a:t>Self-reporting (subjective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3CB1-21BE-C248-98F4-5910ACA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2789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10 participants, 3 weeks (April – May 2020)</a:t>
            </a:r>
          </a:p>
          <a:p>
            <a:r>
              <a:rPr lang="en-DK" sz="2000" dirty="0"/>
              <a:t>Custom Study app (iOS)</a:t>
            </a:r>
          </a:p>
          <a:p>
            <a:pPr lvl="1"/>
            <a:r>
              <a:rPr lang="en-DK" dirty="0"/>
              <a:t>Distributed via Apple Testflight</a:t>
            </a:r>
          </a:p>
          <a:p>
            <a:pPr lvl="1"/>
            <a:r>
              <a:rPr lang="en-DK" dirty="0"/>
              <a:t>Tracked location data, computed features</a:t>
            </a:r>
          </a:p>
          <a:p>
            <a:pPr lvl="1"/>
            <a:r>
              <a:rPr lang="en-DK" dirty="0"/>
              <a:t>Prompted a daily questionnaire</a:t>
            </a:r>
          </a:p>
          <a:p>
            <a:r>
              <a:rPr lang="en-GB" dirty="0"/>
              <a:t>Questionnaire</a:t>
            </a:r>
          </a:p>
          <a:p>
            <a:pPr lvl="1"/>
            <a:r>
              <a:rPr lang="en-GB" b="1" dirty="0"/>
              <a:t>[Number of Places] </a:t>
            </a:r>
            <a:r>
              <a:rPr lang="en-GB" dirty="0"/>
              <a:t>How many unique places (including home) did you stay at today?</a:t>
            </a:r>
          </a:p>
          <a:p>
            <a:pPr lvl="1"/>
            <a:r>
              <a:rPr lang="en-GB" b="1" dirty="0"/>
              <a:t>[Home Stay] </a:t>
            </a:r>
            <a:r>
              <a:rPr lang="en-GB" dirty="0"/>
              <a:t>How many hours did you spend away from home today? (Rounded-up)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Did you spend time at places today that you don’t normally visit?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On a scale of 0-5, how much did today look like the previous, recent days?</a:t>
            </a:r>
            <a:br>
              <a:rPr lang="en-GB" dirty="0"/>
            </a:br>
            <a:r>
              <a:rPr lang="en-GB" dirty="0"/>
              <a:t>(Where 0 means ’Not at all’ and 5 means ’Exactly the same’)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31845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(Diary)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FE17D-FCE5-B143-8C11-324E4D18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28" y="1690688"/>
            <a:ext cx="80237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26509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– 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Android Location API was changed </a:t>
            </a:r>
          </a:p>
          <a:p>
            <a:pPr lvl="1"/>
            <a:r>
              <a:rPr lang="en-GB" dirty="0"/>
              <a:t>Would have taken longer to get study going</a:t>
            </a:r>
          </a:p>
          <a:p>
            <a:r>
              <a:rPr lang="en-GB" dirty="0"/>
              <a:t>Users were not given a proper introduction</a:t>
            </a:r>
          </a:p>
          <a:p>
            <a:pPr lvl="1"/>
            <a:r>
              <a:rPr lang="en-GB" dirty="0"/>
              <a:t>What counts as a place</a:t>
            </a:r>
          </a:p>
          <a:p>
            <a:pPr lvl="1"/>
            <a:r>
              <a:rPr lang="en-GB" dirty="0"/>
              <a:t>What is a routine (i.e. places visited)</a:t>
            </a:r>
          </a:p>
          <a:p>
            <a:pPr lvl="1"/>
            <a:r>
              <a:rPr lang="en-GB" dirty="0"/>
              <a:t>Don’t turn your phone off during the night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816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4531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Samples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63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P7 collected magnitudes more data than other participants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44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E677E-FAFC-AB44-A684-E25E130E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2435244"/>
            <a:ext cx="5688291" cy="27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9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87B9-3003-0F4C-B386-8DBF535E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FEC8-19AB-2544-A049-4759F1F5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68F9A-36A9-BE4D-9346-FA6CA8F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8617D-8AD8-4F40-871F-1D342F73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590800"/>
            <a:ext cx="5384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0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35715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Routine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Not the same implementation as Saeb/Palmius or Canzian</a:t>
            </a:r>
          </a:p>
          <a:p>
            <a:r>
              <a:rPr lang="en-DK" dirty="0"/>
              <a:t>Current implementation is simpler, but not clinically evaluated</a:t>
            </a:r>
          </a:p>
          <a:p>
            <a:pPr lvl="1"/>
            <a:r>
              <a:rPr lang="en-DK" dirty="0"/>
              <a:t>Solution #1: evaluate clinically</a:t>
            </a:r>
          </a:p>
          <a:p>
            <a:pPr lvl="1"/>
            <a:r>
              <a:rPr lang="en-DK" dirty="0"/>
              <a:t>Solution #2: implement the same RI as Saeb et al.</a:t>
            </a:r>
          </a:p>
          <a:p>
            <a:r>
              <a:rPr lang="en-DK" dirty="0"/>
              <a:t>Distinguish between weekends and weekdays</a:t>
            </a:r>
          </a:p>
          <a:p>
            <a:pPr lvl="1"/>
            <a:r>
              <a:rPr lang="en-DK" dirty="0"/>
              <a:t>Inspired by Palmius et al.</a:t>
            </a:r>
          </a:p>
          <a:p>
            <a:pPr lvl="1"/>
            <a:r>
              <a:rPr lang="en-DK" dirty="0"/>
              <a:t>Can be done for all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7850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2105352"/>
          </a:xfrm>
        </p:spPr>
        <p:txBody>
          <a:bodyPr/>
          <a:lstStyle/>
          <a:p>
            <a:r>
              <a:rPr lang="en-DK" dirty="0"/>
              <a:t>Parameters</a:t>
            </a:r>
          </a:p>
          <a:p>
            <a:pPr lvl="1"/>
            <a:r>
              <a:rPr lang="en-DK" dirty="0"/>
              <a:t>Stop radius</a:t>
            </a:r>
          </a:p>
          <a:p>
            <a:pPr lvl="1"/>
            <a:r>
              <a:rPr lang="en-DK" dirty="0"/>
              <a:t>Stop duration</a:t>
            </a:r>
          </a:p>
          <a:p>
            <a:pPr lvl="1"/>
            <a:r>
              <a:rPr lang="en-DK" dirty="0"/>
              <a:t>Place radius</a:t>
            </a:r>
          </a:p>
          <a:p>
            <a:r>
              <a:rPr lang="en-DK" dirty="0"/>
              <a:t>If ground truth dataset available, it’s a machine learning task</a:t>
            </a:r>
          </a:p>
          <a:p>
            <a:pPr lvl="1"/>
            <a:r>
              <a:rPr lang="en-US" dirty="0"/>
              <a:t>Labels = </a:t>
            </a:r>
            <a:r>
              <a:rPr lang="en-DK" dirty="0"/>
              <a:t>mobility features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8798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Optimized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generation currently not an async function</a:t>
            </a:r>
            <a:endParaRPr lang="en-DK" dirty="0"/>
          </a:p>
          <a:p>
            <a:pPr lvl="1"/>
            <a:r>
              <a:rPr lang="en-DK" dirty="0"/>
              <a:t>Programmer has to provide several lines of code to do this</a:t>
            </a:r>
          </a:p>
          <a:p>
            <a:pPr lvl="1"/>
            <a:r>
              <a:rPr lang="en-DK" dirty="0"/>
              <a:t>If not async, UI will freeze</a:t>
            </a:r>
          </a:p>
          <a:p>
            <a:r>
              <a:rPr lang="en-US" dirty="0"/>
              <a:t>Lazy evaluation delays computation of scalar features</a:t>
            </a:r>
          </a:p>
          <a:p>
            <a:pPr lvl="1"/>
            <a:r>
              <a:rPr lang="en-US" dirty="0"/>
              <a:t>Only Stops, Moves and Places are computed in the generate() method</a:t>
            </a:r>
          </a:p>
          <a:p>
            <a:pPr lvl="1"/>
            <a:r>
              <a:rPr lang="en-US" dirty="0"/>
              <a:t>Features are not computed before their </a:t>
            </a:r>
            <a:r>
              <a:rPr lang="en-US" i="1" dirty="0"/>
              <a:t>getter</a:t>
            </a:r>
            <a:r>
              <a:rPr lang="en-US" dirty="0"/>
              <a:t> method is called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AF53-9BA7-9B4B-9733-A18C87D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4465733"/>
            <a:ext cx="4359925" cy="135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B2D72-BAD2-FA4D-B15C-970CA22C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84" y="4465732"/>
            <a:ext cx="4965212" cy="13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Infer user state from </a:t>
            </a:r>
            <a:r>
              <a:rPr lang="en-DK" sz="2000" i="1" dirty="0"/>
              <a:t>objective</a:t>
            </a:r>
            <a:r>
              <a:rPr lang="en-DK" sz="2000" dirty="0"/>
              <a:t> sensor data</a:t>
            </a:r>
          </a:p>
          <a:p>
            <a:r>
              <a:rPr lang="en-DK" sz="2000" dirty="0"/>
              <a:t>Mobile sensing for depression</a:t>
            </a:r>
          </a:p>
          <a:p>
            <a:pPr lvl="1"/>
            <a:r>
              <a:rPr lang="en-DK" dirty="0"/>
              <a:t>Location data </a:t>
            </a:r>
          </a:p>
          <a:p>
            <a:pPr lvl="1"/>
            <a:r>
              <a:rPr lang="en-DK" dirty="0"/>
              <a:t>Accelerometer</a:t>
            </a:r>
          </a:p>
          <a:p>
            <a:pPr lvl="1"/>
            <a:r>
              <a:rPr lang="en-DK" dirty="0"/>
              <a:t>Sleep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CE106-621F-9D46-B2E3-3BD50CF3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5987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CARP 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26930" cy="4351338"/>
          </a:xfrm>
        </p:spPr>
        <p:txBody>
          <a:bodyPr/>
          <a:lstStyle/>
          <a:p>
            <a:r>
              <a:rPr lang="en-DK" dirty="0"/>
              <a:t>An integration for the ’Context Package’</a:t>
            </a:r>
          </a:p>
          <a:p>
            <a:r>
              <a:rPr lang="en-DK" dirty="0"/>
              <a:t>Currently the package supports</a:t>
            </a:r>
          </a:p>
          <a:p>
            <a:pPr lvl="1"/>
            <a:r>
              <a:rPr lang="en-GB" dirty="0"/>
              <a:t>Location racking</a:t>
            </a:r>
          </a:p>
          <a:p>
            <a:pPr lvl="1"/>
            <a:r>
              <a:rPr lang="en-GB" dirty="0"/>
              <a:t>Activity recognition</a:t>
            </a:r>
          </a:p>
          <a:p>
            <a:pPr lvl="1"/>
            <a:r>
              <a:rPr lang="en-GB" dirty="0"/>
              <a:t>Weather</a:t>
            </a:r>
          </a:p>
          <a:p>
            <a:pPr lvl="1"/>
            <a:r>
              <a:rPr lang="en-GB" dirty="0"/>
              <a:t>Geofencing</a:t>
            </a:r>
          </a:p>
          <a:p>
            <a:pPr lvl="1"/>
            <a:r>
              <a:rPr lang="en-GB" dirty="0"/>
              <a:t>Air Quality</a:t>
            </a:r>
            <a:r>
              <a:rPr lang="en-DK" dirty="0"/>
              <a:t>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50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A7DD-5EB8-D044-A773-653BB008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592" y="1553095"/>
            <a:ext cx="4999791" cy="4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/>
              <a:t>Which mobility features are relevant to include in a software package?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can these features be computed in real-time, on a smartphone device?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does the design of such a software package look like?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45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 Which mobility features are relevant to include in a software package?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7050" cy="7651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Saeb2015 found a correlation between certain features and the PHQ-9 score</a:t>
            </a:r>
          </a:p>
          <a:p>
            <a:r>
              <a:rPr lang="en-GB" dirty="0"/>
              <a:t>A high PHQ-9 score is an indication the individual is depressed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7</a:t>
            </a:fld>
            <a:endParaRPr lang="en-DK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FF78A1-9404-C74C-A640-2B4572C12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44629"/>
              </p:ext>
            </p:extLst>
          </p:nvPr>
        </p:nvGraphicFramePr>
        <p:xfrm>
          <a:off x="1085850" y="2713566"/>
          <a:ext cx="10160000" cy="212344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2950941">
                  <a:extLst>
                    <a:ext uri="{9D8B030D-6E8A-4147-A177-3AD203B41FA5}">
                      <a16:colId xmlns:a16="http://schemas.microsoft.com/office/drawing/2014/main" val="1098274886"/>
                    </a:ext>
                  </a:extLst>
                </a:gridCol>
                <a:gridCol w="1599964">
                  <a:extLst>
                    <a:ext uri="{9D8B030D-6E8A-4147-A177-3AD203B41FA5}">
                      <a16:colId xmlns:a16="http://schemas.microsoft.com/office/drawing/2014/main" val="3082949447"/>
                    </a:ext>
                  </a:extLst>
                </a:gridCol>
                <a:gridCol w="5609095">
                  <a:extLst>
                    <a:ext uri="{9D8B030D-6E8A-4147-A177-3AD203B41FA5}">
                      <a16:colId xmlns:a16="http://schemas.microsoft.com/office/drawing/2014/main" val="3528005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Correlation with PHQ-9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09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RI: Routine Index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Lacking a routine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HS: Home Stay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Staying at home a lot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7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LV: Location Variance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Varying your location a lot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00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NE: Normalized Entropy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Staying at many places for an equal amount of time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00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Feature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Duality between the features</a:t>
            </a:r>
          </a:p>
          <a:p>
            <a:pPr lvl="1"/>
            <a:r>
              <a:rPr lang="en-GB" dirty="0"/>
              <a:t>Staying at home a lot is a form of routine</a:t>
            </a:r>
          </a:p>
          <a:p>
            <a:r>
              <a:rPr lang="en-GB" dirty="0"/>
              <a:t>Palmius2017 finds that features vary on a participant-basis</a:t>
            </a:r>
          </a:p>
          <a:p>
            <a:pPr lvl="1"/>
            <a:r>
              <a:rPr lang="en-GB" dirty="0"/>
              <a:t>Having a full-time job == routine != not depressed</a:t>
            </a:r>
          </a:p>
          <a:p>
            <a:pPr lvl="1"/>
            <a:r>
              <a:rPr lang="en-GB" dirty="0"/>
              <a:t>One can choose to stay home for non-pathological reasons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9283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Overview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9</a:t>
            </a:fld>
            <a:endParaRPr lang="en-DK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C5AB-8050-A649-8601-A010F0AF163E}"/>
              </a:ext>
            </a:extLst>
          </p:cNvPr>
          <p:cNvSpPr txBox="1">
            <a:spLocks/>
          </p:cNvSpPr>
          <p:nvPr/>
        </p:nvSpPr>
        <p:spPr>
          <a:xfrm>
            <a:off x="725071" y="1629236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9CE871-4CCF-B04C-BFDD-883C8909A4A6}"/>
              </a:ext>
            </a:extLst>
          </p:cNvPr>
          <p:cNvSpPr txBox="1">
            <a:spLocks/>
          </p:cNvSpPr>
          <p:nvPr/>
        </p:nvSpPr>
        <p:spPr>
          <a:xfrm>
            <a:off x="5955195" y="1869994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EC6F-1D40-D041-B723-D78298DF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41" y="1517073"/>
            <a:ext cx="6503396" cy="42780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CA3BF5-EEB0-3D44-942F-57AFD85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84699" cy="3811604"/>
          </a:xfrm>
        </p:spPr>
        <p:txBody>
          <a:bodyPr>
            <a:normAutofit/>
          </a:bodyPr>
          <a:lstStyle/>
          <a:p>
            <a:r>
              <a:rPr lang="en-US" dirty="0"/>
              <a:t>HS/RI/LV/NE derived from other features</a:t>
            </a:r>
          </a:p>
          <a:p>
            <a:r>
              <a:rPr lang="en-US" dirty="0"/>
              <a:t>Stop, Move, Place</a:t>
            </a:r>
          </a:p>
          <a:p>
            <a:pPr lvl="1"/>
            <a:r>
              <a:rPr lang="en-DK" dirty="0"/>
              <a:t>Directly derived from location data</a:t>
            </a:r>
          </a:p>
          <a:p>
            <a:pPr lvl="1"/>
            <a:r>
              <a:rPr lang="en-DK" dirty="0"/>
              <a:t>Other features derived from these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7364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1842</Words>
  <Application>Microsoft Macintosh PowerPoint</Application>
  <PresentationFormat>Widescreen</PresentationFormat>
  <Paragraphs>360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A Flutter Package for Real-Time Mobility Feature Computation</vt:lpstr>
      <vt:lpstr>Mobility Features</vt:lpstr>
      <vt:lpstr>Problem Statement</vt:lpstr>
      <vt:lpstr>Clinical Background</vt:lpstr>
      <vt:lpstr>Mobile Sensing</vt:lpstr>
      <vt:lpstr>Research Questions</vt:lpstr>
      <vt:lpstr>Q1 Which mobility features are relevant to include in a software package?</vt:lpstr>
      <vt:lpstr>Feature Discussion</vt:lpstr>
      <vt:lpstr>Feature Overview</vt:lpstr>
      <vt:lpstr>Q2 How can these features be computed in real-time, on a smartphone device?</vt:lpstr>
      <vt:lpstr>Hour Matrix</vt:lpstr>
      <vt:lpstr>Q3 How does the design of such a software package look like?</vt:lpstr>
      <vt:lpstr>Using the Package</vt:lpstr>
      <vt:lpstr>Field Study</vt:lpstr>
      <vt:lpstr>Field Study Application (Installation)</vt:lpstr>
      <vt:lpstr>Field Study Application (Questionnaire)</vt:lpstr>
      <vt:lpstr>Results – Data Gaps </vt:lpstr>
      <vt:lpstr>Results – Author’s Features</vt:lpstr>
      <vt:lpstr>Results – P8’s Features</vt:lpstr>
      <vt:lpstr>Results – Error Computation</vt:lpstr>
      <vt:lpstr>Future Work – Missing Data</vt:lpstr>
      <vt:lpstr>Finding Stops</vt:lpstr>
      <vt:lpstr>Finding Places</vt:lpstr>
      <vt:lpstr>Finding Moves</vt:lpstr>
      <vt:lpstr>Home Stay</vt:lpstr>
      <vt:lpstr>The Routine Index (1)</vt:lpstr>
      <vt:lpstr>The Routine Index (2)</vt:lpstr>
      <vt:lpstr>The Routine Index – Example 1</vt:lpstr>
      <vt:lpstr>The Routine Index – Example 2</vt:lpstr>
      <vt:lpstr>Software Design</vt:lpstr>
      <vt:lpstr>Software Design</vt:lpstr>
      <vt:lpstr>Software Design – Internal Components</vt:lpstr>
      <vt:lpstr>Software Design – External Components</vt:lpstr>
      <vt:lpstr>Software Design – Internal Sequence Diagram</vt:lpstr>
      <vt:lpstr>Software Design – External Sequence Diagram</vt:lpstr>
      <vt:lpstr>Software Design – Domain Model</vt:lpstr>
      <vt:lpstr>Implementation</vt:lpstr>
      <vt:lpstr>Validation</vt:lpstr>
      <vt:lpstr>Self-Study</vt:lpstr>
      <vt:lpstr>Field Study</vt:lpstr>
      <vt:lpstr>Field Study Application (Diary)</vt:lpstr>
      <vt:lpstr>Field Study – What Went Wrong</vt:lpstr>
      <vt:lpstr>Results</vt:lpstr>
      <vt:lpstr>Results – Samples collected</vt:lpstr>
      <vt:lpstr>PowerPoint Presentation</vt:lpstr>
      <vt:lpstr>Future Work</vt:lpstr>
      <vt:lpstr>Future Work – Routine Index</vt:lpstr>
      <vt:lpstr>Future Work – Parameter Tuning</vt:lpstr>
      <vt:lpstr>Future Work – Optimized Computation</vt:lpstr>
      <vt:lpstr>Future Work – CARP Mobile Sensing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Flutter Package for Real-Time Mobility Feature Computation</dc:title>
  <dc:creator>Thomas Nygaard Nilsson</dc:creator>
  <cp:lastModifiedBy>Thomas Nygaard Nilsson</cp:lastModifiedBy>
  <cp:revision>52</cp:revision>
  <dcterms:created xsi:type="dcterms:W3CDTF">2020-06-29T14:56:49Z</dcterms:created>
  <dcterms:modified xsi:type="dcterms:W3CDTF">2020-06-30T15:25:14Z</dcterms:modified>
</cp:coreProperties>
</file>